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13" r:id="rId2"/>
    <p:sldId id="344" r:id="rId3"/>
    <p:sldId id="314" r:id="rId4"/>
    <p:sldId id="315" r:id="rId5"/>
    <p:sldId id="316" r:id="rId6"/>
    <p:sldId id="397" r:id="rId7"/>
    <p:sldId id="317" r:id="rId8"/>
    <p:sldId id="387" r:id="rId9"/>
    <p:sldId id="319" r:id="rId10"/>
    <p:sldId id="320" r:id="rId11"/>
    <p:sldId id="321" r:id="rId12"/>
    <p:sldId id="345" r:id="rId13"/>
    <p:sldId id="296" r:id="rId14"/>
    <p:sldId id="330" r:id="rId15"/>
    <p:sldId id="322" r:id="rId16"/>
    <p:sldId id="323" r:id="rId17"/>
    <p:sldId id="331" r:id="rId18"/>
    <p:sldId id="338" r:id="rId19"/>
    <p:sldId id="343" r:id="rId20"/>
    <p:sldId id="332" r:id="rId21"/>
    <p:sldId id="384" r:id="rId22"/>
    <p:sldId id="337" r:id="rId23"/>
    <p:sldId id="351" r:id="rId24"/>
    <p:sldId id="348" r:id="rId25"/>
    <p:sldId id="388" r:id="rId26"/>
    <p:sldId id="389" r:id="rId27"/>
    <p:sldId id="311" r:id="rId28"/>
    <p:sldId id="342" r:id="rId29"/>
    <p:sldId id="336" r:id="rId30"/>
    <p:sldId id="334" r:id="rId31"/>
    <p:sldId id="335" r:id="rId32"/>
    <p:sldId id="386" r:id="rId33"/>
    <p:sldId id="312" r:id="rId34"/>
    <p:sldId id="346" r:id="rId35"/>
    <p:sldId id="347" r:id="rId36"/>
    <p:sldId id="354" r:id="rId37"/>
    <p:sldId id="349" r:id="rId38"/>
    <p:sldId id="355" r:id="rId39"/>
    <p:sldId id="362" r:id="rId40"/>
    <p:sldId id="360" r:id="rId41"/>
    <p:sldId id="359" r:id="rId42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78561" autoAdjust="0"/>
  </p:normalViewPr>
  <p:slideViewPr>
    <p:cSldViewPr snapToGrid="0" snapToObjects="1">
      <p:cViewPr>
        <p:scale>
          <a:sx n="100" d="100"/>
          <a:sy n="100" d="100"/>
        </p:scale>
        <p:origin x="-906" y="792"/>
      </p:cViewPr>
      <p:guideLst>
        <p:guide orient="horz" pos="1283"/>
        <p:guide pos="1643"/>
      </p:guideLst>
    </p:cSldViewPr>
  </p:slideViewPr>
  <p:outlineViewPr>
    <p:cViewPr>
      <p:scale>
        <a:sx n="33" d="100"/>
        <a:sy n="33" d="100"/>
      </p:scale>
      <p:origin x="0" y="239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D5240AD-D0E5-8743-BED0-4875EEDE37D1}" type="datetimeFigureOut">
              <a:rPr lang="en-US" smtClean="0"/>
              <a:t>6/21/2014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79E9EA6-BBB3-1E40-BFD1-2E852B61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9F1AF83-5EC3-2645-9357-E8053F4E6264}" type="datetimeFigureOut">
              <a:rPr lang="en-US" smtClean="0"/>
              <a:t>6/21/2014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19186DE-8459-354D-92FA-6DAD5BD2E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8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71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</a:t>
            </a:r>
            <a:r>
              <a:rPr lang="en-US" baseline="0" dirty="0" smtClean="0"/>
              <a:t> the sketch if you want to …. Copy the folder to </a:t>
            </a:r>
            <a:r>
              <a:rPr lang="en-US" baseline="0" dirty="0" err="1" smtClean="0"/>
              <a:t>Arduino</a:t>
            </a:r>
            <a:r>
              <a:rPr lang="en-US" baseline="0" smtClean="0"/>
              <a:t> directory.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76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 sketch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9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06933" y="6361663"/>
            <a:ext cx="272822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02533" y="6379642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Comic Sans MS" panose="030F0702030302020204" pitchFamily="66" charset="0"/>
              <a:buChar char="&gt;"/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46491" y="6356350"/>
            <a:ext cx="265445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62393" y="6356350"/>
            <a:ext cx="2638553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45" y="489171"/>
            <a:ext cx="4941529" cy="173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3826" y="6348456"/>
            <a:ext cx="2682984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257175" y="6356350"/>
            <a:ext cx="264377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47651" y="6356350"/>
            <a:ext cx="265329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6977" y="6356350"/>
            <a:ext cx="2733969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mic Sans MS"/>
                <a:cs typeface="Comic Sans MS"/>
              </a:defRPr>
            </a:lvl1pPr>
            <a:lvl2pPr>
              <a:defRPr sz="2800">
                <a:latin typeface="Comic Sans MS"/>
                <a:cs typeface="Comic Sans MS"/>
              </a:defRPr>
            </a:lvl2pPr>
            <a:lvl3pPr>
              <a:defRPr sz="2400">
                <a:latin typeface="Comic Sans MS"/>
                <a:cs typeface="Comic Sans MS"/>
              </a:defRPr>
            </a:lvl3pPr>
            <a:lvl4pPr>
              <a:defRPr sz="2000">
                <a:latin typeface="Comic Sans MS"/>
                <a:cs typeface="Comic Sans MS"/>
              </a:defRPr>
            </a:lvl4pPr>
            <a:lvl5pPr>
              <a:defRPr sz="2000">
                <a:latin typeface="Comic Sans MS"/>
                <a:cs typeface="Comic Sans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s4a.cat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scratch.mit.ed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06:42001/?send_var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106:42001/vars-update=Command=Off" TargetMode="External"/><Relationship Id="rId2" Type="http://schemas.openxmlformats.org/officeDocument/2006/relationships/hyperlink" Target="http://192.168.0.106:42001/vars-update=Command=O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duino.cc/forum" TargetMode="External"/><Relationship Id="rId7" Type="http://schemas.openxmlformats.org/officeDocument/2006/relationships/hyperlink" Target="http://www.wikipedia.org/" TargetMode="External"/><Relationship Id="rId2" Type="http://schemas.openxmlformats.org/officeDocument/2006/relationships/hyperlink" Target="http://www.arduino.cc/en/Reference/HomeP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llaboutcircuits.com/" TargetMode="External"/><Relationship Id="rId5" Type="http://schemas.openxmlformats.org/officeDocument/2006/relationships/hyperlink" Target="http://makezine.com/" TargetMode="External"/><Relationship Id="rId4" Type="http://schemas.openxmlformats.org/officeDocument/2006/relationships/hyperlink" Target="http://www.instructables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#5 Automatic Eco Light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LED does not glow when the surrounding has fair amount of light.</a:t>
            </a:r>
          </a:p>
          <a:p>
            <a:r>
              <a:rPr lang="en-US" dirty="0" smtClean="0"/>
              <a:t>LED glows when it gets dark</a:t>
            </a:r>
          </a:p>
          <a:p>
            <a:r>
              <a:rPr lang="en-US" dirty="0" smtClean="0"/>
              <a:t>The glow intensity  increases as it gets darker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–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void setup() {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err="1"/>
              <a:t>pinMode</a:t>
            </a:r>
            <a:r>
              <a:rPr lang="en-US" sz="1800" dirty="0"/>
              <a:t>(LED_PORT, OUTPUT);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err="1"/>
              <a:t>pinMode</a:t>
            </a:r>
            <a:r>
              <a:rPr lang="en-US" sz="1800" dirty="0"/>
              <a:t>(LIGHT_SENSOR_PORT, INPUT);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err="1"/>
              <a:t>Serial.begin</a:t>
            </a:r>
            <a:r>
              <a:rPr lang="en-US" sz="1800" dirty="0"/>
              <a:t>(9600) ;</a:t>
            </a:r>
          </a:p>
          <a:p>
            <a:pPr marL="0" indent="0">
              <a:buNone/>
            </a:pPr>
            <a:r>
              <a:rPr lang="en-US" sz="1800" dirty="0"/>
              <a:t>  for (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= 0; </a:t>
            </a:r>
            <a:r>
              <a:rPr lang="en-US" sz="1800" dirty="0" err="1"/>
              <a:t>i</a:t>
            </a:r>
            <a:r>
              <a:rPr lang="en-US" sz="1800" dirty="0"/>
              <a:t>&lt;=255 ; </a:t>
            </a:r>
            <a:r>
              <a:rPr lang="en-US" sz="1800" dirty="0" err="1"/>
              <a:t>i</a:t>
            </a:r>
            <a:r>
              <a:rPr lang="en-US" sz="1800" dirty="0"/>
              <a:t>++ ) {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err="1"/>
              <a:t>analogWrite</a:t>
            </a:r>
            <a:r>
              <a:rPr lang="en-US" sz="1800" dirty="0"/>
              <a:t> (</a:t>
            </a:r>
            <a:r>
              <a:rPr lang="en-US" sz="1800" dirty="0" err="1"/>
              <a:t>LED_PORT,i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err="1"/>
              <a:t>Serial.println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n-US" sz="1800" dirty="0"/>
              <a:t>  delay (100);</a:t>
            </a:r>
          </a:p>
          <a:p>
            <a:pPr marL="0" indent="0">
              <a:buNone/>
            </a:pPr>
            <a:r>
              <a:rPr lang="en-US" sz="1800" dirty="0"/>
              <a:t>  }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err="1"/>
              <a:t>analogWrite</a:t>
            </a:r>
            <a:r>
              <a:rPr lang="en-US" sz="1800" dirty="0"/>
              <a:t> (LED_PORT, 0);</a:t>
            </a:r>
          </a:p>
          <a:p>
            <a:pPr marL="0" indent="0">
              <a:buNone/>
            </a:pPr>
            <a:r>
              <a:rPr lang="en-US" sz="1800" dirty="0"/>
              <a:t>  delay (100);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1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32185" y="119894"/>
            <a:ext cx="6611816" cy="636531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void loop() {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sensedValue</a:t>
            </a:r>
            <a:r>
              <a:rPr lang="en-US" sz="1600" dirty="0"/>
              <a:t>  = </a:t>
            </a:r>
            <a:r>
              <a:rPr lang="en-US" sz="1600" dirty="0" err="1"/>
              <a:t>analogRead</a:t>
            </a:r>
            <a:r>
              <a:rPr lang="en-US" sz="1600" dirty="0"/>
              <a:t>(LIGHT_SENSOR_PORT) 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// read the input on analog port</a:t>
            </a:r>
          </a:p>
          <a:p>
            <a:pPr marL="0" indent="0">
              <a:buNone/>
            </a:pPr>
            <a:r>
              <a:rPr lang="en-US" sz="1600" dirty="0"/>
              <a:t>   // Convert the analog reading (which goes from </a:t>
            </a:r>
            <a:r>
              <a:rPr lang="en-US" sz="1600" dirty="0" smtClean="0"/>
              <a:t>0-1023</a:t>
            </a:r>
            <a:r>
              <a:rPr lang="en-US" sz="1600" dirty="0"/>
              <a:t>) to a voltage (</a:t>
            </a:r>
            <a:r>
              <a:rPr lang="en-US" sz="1600" dirty="0" smtClean="0"/>
              <a:t>0-5V</a:t>
            </a:r>
            <a:r>
              <a:rPr lang="en-US" sz="1600" dirty="0"/>
              <a:t>):</a:t>
            </a:r>
          </a:p>
          <a:p>
            <a:pPr marL="0" indent="0">
              <a:buNone/>
            </a:pPr>
            <a:r>
              <a:rPr lang="en-US" sz="1600" dirty="0"/>
              <a:t>   // Voltage will only go from 0.4 to 2.5 approximately only</a:t>
            </a:r>
          </a:p>
          <a:p>
            <a:pPr marL="0" indent="0">
              <a:buNone/>
            </a:pPr>
            <a:r>
              <a:rPr lang="en-US" sz="1600" dirty="0"/>
              <a:t>  voltage = </a:t>
            </a:r>
            <a:r>
              <a:rPr lang="en-US" sz="1600" dirty="0" err="1"/>
              <a:t>sensedValue</a:t>
            </a:r>
            <a:r>
              <a:rPr lang="en-US" sz="1600" dirty="0"/>
              <a:t> * 0.0049 ;</a:t>
            </a:r>
          </a:p>
          <a:p>
            <a:pPr marL="0" indent="0">
              <a:buNone/>
            </a:pPr>
            <a:r>
              <a:rPr lang="en-US" sz="1600" dirty="0"/>
              <a:t>  light = </a:t>
            </a:r>
            <a:r>
              <a:rPr lang="en-US" sz="1600" dirty="0" err="1"/>
              <a:t>sensedValue</a:t>
            </a:r>
            <a:r>
              <a:rPr lang="en-US" sz="1600" dirty="0"/>
              <a:t> / 1023.0 ;</a:t>
            </a:r>
          </a:p>
          <a:p>
            <a:pPr marL="0" indent="0">
              <a:buNone/>
            </a:pPr>
            <a:r>
              <a:rPr lang="en-US" sz="1600" dirty="0"/>
              <a:t>  darkness = 1 - light ;</a:t>
            </a:r>
          </a:p>
          <a:p>
            <a:pPr marL="0" indent="0">
              <a:buNone/>
            </a:pPr>
            <a:r>
              <a:rPr lang="en-US" sz="1600" dirty="0"/>
              <a:t>  </a:t>
            </a:r>
          </a:p>
          <a:p>
            <a:pPr marL="0" indent="0">
              <a:buNone/>
            </a:pPr>
            <a:r>
              <a:rPr lang="en-US" sz="1600" dirty="0"/>
              <a:t>  if ( darkness  &gt; 0.5 ) </a:t>
            </a:r>
            <a:r>
              <a:rPr lang="en-US" sz="1600" dirty="0" err="1"/>
              <a:t>needLight</a:t>
            </a:r>
            <a:r>
              <a:rPr lang="en-US" sz="1600" dirty="0"/>
              <a:t> = ( darkness - 0.5 ) / ( 1 - 0.5 ); </a:t>
            </a:r>
          </a:p>
          <a:p>
            <a:pPr marL="0" indent="0">
              <a:buNone/>
            </a:pPr>
            <a:r>
              <a:rPr lang="en-US" sz="1600" dirty="0"/>
              <a:t>  else </a:t>
            </a:r>
            <a:r>
              <a:rPr lang="en-US" sz="1600" dirty="0" err="1"/>
              <a:t>needLight</a:t>
            </a:r>
            <a:r>
              <a:rPr lang="en-US" sz="1600" dirty="0"/>
              <a:t> = 0 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setLEDTo</a:t>
            </a:r>
            <a:r>
              <a:rPr lang="en-US" sz="1600" dirty="0"/>
              <a:t> = 255 * </a:t>
            </a:r>
            <a:r>
              <a:rPr lang="en-US" sz="1600" dirty="0" err="1"/>
              <a:t>needLight</a:t>
            </a:r>
            <a:r>
              <a:rPr lang="en-US" sz="1600" dirty="0"/>
              <a:t> 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analogWrite</a:t>
            </a:r>
            <a:r>
              <a:rPr lang="en-US" sz="1600" dirty="0"/>
              <a:t> (</a:t>
            </a:r>
            <a:r>
              <a:rPr lang="en-US" sz="1600" dirty="0" err="1"/>
              <a:t>LED_PORT,setLEDTo</a:t>
            </a:r>
            <a:r>
              <a:rPr lang="en-US" sz="1600" dirty="0"/>
              <a:t>);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Serial.print</a:t>
            </a:r>
            <a:r>
              <a:rPr lang="en-US" sz="1600" dirty="0"/>
              <a:t>("Sensor Value = "); </a:t>
            </a:r>
            <a:r>
              <a:rPr lang="en-US" sz="1600" dirty="0" smtClean="0"/>
              <a:t>   </a:t>
            </a:r>
            <a:r>
              <a:rPr lang="en-US" sz="1600" dirty="0" err="1"/>
              <a:t>Serial.print</a:t>
            </a:r>
            <a:r>
              <a:rPr lang="en-US" sz="1600" dirty="0"/>
              <a:t>(</a:t>
            </a:r>
            <a:r>
              <a:rPr lang="en-US" sz="1600" dirty="0" err="1"/>
              <a:t>sensedValue</a:t>
            </a:r>
            <a:r>
              <a:rPr lang="en-US" sz="1600" dirty="0"/>
              <a:t>); 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Serial.print</a:t>
            </a:r>
            <a:r>
              <a:rPr lang="en-US" sz="1600" dirty="0"/>
              <a:t>(" Voltage ="); </a:t>
            </a:r>
            <a:r>
              <a:rPr lang="en-US" sz="1600" dirty="0" smtClean="0"/>
              <a:t>   </a:t>
            </a:r>
            <a:r>
              <a:rPr lang="en-US" sz="1600" dirty="0" err="1"/>
              <a:t>Serial.print</a:t>
            </a:r>
            <a:r>
              <a:rPr lang="en-US" sz="1600" dirty="0"/>
              <a:t>(voltage); 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Serial.print</a:t>
            </a:r>
            <a:r>
              <a:rPr lang="en-US" sz="1600" dirty="0"/>
              <a:t>(" Light ="); </a:t>
            </a:r>
            <a:r>
              <a:rPr lang="en-US" sz="1600" dirty="0" smtClean="0"/>
              <a:t>   </a:t>
            </a:r>
            <a:r>
              <a:rPr lang="en-US" sz="1600" dirty="0" err="1"/>
              <a:t>Serial.print</a:t>
            </a:r>
            <a:r>
              <a:rPr lang="en-US" sz="1600" dirty="0"/>
              <a:t>(light); 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Serial.print</a:t>
            </a:r>
            <a:r>
              <a:rPr lang="en-US" sz="1600" dirty="0"/>
              <a:t>(" Darkness ="); </a:t>
            </a:r>
            <a:r>
              <a:rPr lang="en-US" sz="1600" dirty="0" smtClean="0"/>
              <a:t>  </a:t>
            </a:r>
            <a:r>
              <a:rPr lang="en-US" sz="1600" dirty="0" err="1"/>
              <a:t>Serial.print</a:t>
            </a:r>
            <a:r>
              <a:rPr lang="en-US" sz="1600" dirty="0"/>
              <a:t>(darkness); 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Serial.print</a:t>
            </a:r>
            <a:r>
              <a:rPr lang="en-US" sz="1600" dirty="0"/>
              <a:t>(" need light ="); </a:t>
            </a:r>
            <a:r>
              <a:rPr lang="en-US" sz="1600" dirty="0" smtClean="0"/>
              <a:t>  </a:t>
            </a:r>
            <a:r>
              <a:rPr lang="en-US" sz="1600" dirty="0" err="1"/>
              <a:t>Serial.print</a:t>
            </a:r>
            <a:r>
              <a:rPr lang="en-US" sz="1600" dirty="0"/>
              <a:t>(</a:t>
            </a:r>
            <a:r>
              <a:rPr lang="en-US" sz="1600" dirty="0" err="1"/>
              <a:t>needLight</a:t>
            </a:r>
            <a:r>
              <a:rPr lang="en-US" sz="1600" dirty="0"/>
              <a:t>); 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Serial.print</a:t>
            </a:r>
            <a:r>
              <a:rPr lang="en-US" sz="1600" dirty="0"/>
              <a:t>(" Set LED port to ="); </a:t>
            </a:r>
            <a:r>
              <a:rPr lang="en-US" sz="1600" dirty="0" smtClean="0"/>
              <a:t>  </a:t>
            </a:r>
            <a:r>
              <a:rPr lang="en-US" sz="1600" dirty="0" err="1"/>
              <a:t>Serial.println</a:t>
            </a:r>
            <a:r>
              <a:rPr lang="en-US" sz="1600" dirty="0"/>
              <a:t>(</a:t>
            </a:r>
            <a:r>
              <a:rPr lang="en-US" sz="1600" dirty="0" err="1"/>
              <a:t>setLEDTo</a:t>
            </a:r>
            <a:r>
              <a:rPr lang="en-US" sz="1600" dirty="0"/>
              <a:t>); </a:t>
            </a:r>
          </a:p>
          <a:p>
            <a:pPr marL="0" indent="0">
              <a:buNone/>
            </a:pPr>
            <a:r>
              <a:rPr lang="en-US" sz="1600" dirty="0"/>
              <a:t>  delay (INTERVAL);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0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 circuit you build for next activity!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Input Port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Signal on the port is measured as a number between 0 and 1023</a:t>
            </a:r>
          </a:p>
          <a:p>
            <a:r>
              <a:rPr lang="en-US" dirty="0" smtClean="0"/>
              <a:t>Example </a:t>
            </a:r>
            <a:endParaRPr lang="en-US" dirty="0"/>
          </a:p>
          <a:p>
            <a:pPr lvl="1"/>
            <a:r>
              <a:rPr lang="en-US" dirty="0"/>
              <a:t>If voltage on the port is 5 V, value of the input is  </a:t>
            </a:r>
            <a:r>
              <a:rPr lang="en-US" dirty="0" smtClean="0"/>
              <a:t>measured as 1023</a:t>
            </a:r>
          </a:p>
          <a:p>
            <a:pPr lvl="1"/>
            <a:r>
              <a:rPr lang="en-US" dirty="0"/>
              <a:t>If voltage on the port is </a:t>
            </a:r>
            <a:r>
              <a:rPr lang="en-US" dirty="0" smtClean="0"/>
              <a:t>2.5 </a:t>
            </a:r>
            <a:r>
              <a:rPr lang="en-US" dirty="0"/>
              <a:t>V, value of the input is  measured as </a:t>
            </a:r>
            <a:r>
              <a:rPr lang="en-US" dirty="0" smtClean="0"/>
              <a:t>612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voltage on the port is </a:t>
            </a:r>
            <a:r>
              <a:rPr lang="en-US" dirty="0" smtClean="0"/>
              <a:t>0 V</a:t>
            </a:r>
            <a:r>
              <a:rPr lang="en-US" dirty="0"/>
              <a:t>, value of the input is  measured as </a:t>
            </a:r>
            <a:r>
              <a:rPr lang="en-US" dirty="0" smtClean="0"/>
              <a:t>0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9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</a:t>
            </a:r>
            <a:r>
              <a:rPr lang="en-US" dirty="0" smtClean="0"/>
              <a:t>Output </a:t>
            </a:r>
            <a:r>
              <a:rPr lang="en-US" dirty="0"/>
              <a:t>Port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442256"/>
            <a:ext cx="8229600" cy="4525963"/>
          </a:xfrm>
        </p:spPr>
        <p:txBody>
          <a:bodyPr/>
          <a:lstStyle/>
          <a:p>
            <a:r>
              <a:rPr lang="en-US" dirty="0" smtClean="0"/>
              <a:t>Signal of value between 0 and 255 can be sent out. 0 means 0 Volts. 255 means 5 Volts.</a:t>
            </a:r>
          </a:p>
          <a:p>
            <a:r>
              <a:rPr lang="en-US" dirty="0" smtClean="0"/>
              <a:t>Example </a:t>
            </a:r>
            <a:endParaRPr lang="en-US" dirty="0"/>
          </a:p>
          <a:p>
            <a:pPr lvl="1"/>
            <a:r>
              <a:rPr lang="en-US" dirty="0"/>
              <a:t>If </a:t>
            </a:r>
            <a:r>
              <a:rPr lang="en-US" dirty="0" smtClean="0"/>
              <a:t>255 is written to the output port, signal on the pin  goes to 5 Volts.</a:t>
            </a:r>
          </a:p>
          <a:p>
            <a:pPr lvl="1"/>
            <a:r>
              <a:rPr lang="en-US" dirty="0"/>
              <a:t>If </a:t>
            </a:r>
            <a:r>
              <a:rPr lang="en-US" dirty="0" smtClean="0"/>
              <a:t>123 </a:t>
            </a:r>
            <a:r>
              <a:rPr lang="en-US" dirty="0"/>
              <a:t>is written to the output port, signal on the pin </a:t>
            </a:r>
            <a:r>
              <a:rPr lang="en-US" dirty="0" smtClean="0"/>
              <a:t>goes to 2.5 </a:t>
            </a:r>
            <a:r>
              <a:rPr lang="en-US" dirty="0"/>
              <a:t>Volts.</a:t>
            </a:r>
          </a:p>
          <a:p>
            <a:pPr lvl="1"/>
            <a:r>
              <a:rPr lang="en-US" dirty="0"/>
              <a:t>If </a:t>
            </a:r>
            <a:r>
              <a:rPr lang="en-US" dirty="0" smtClean="0"/>
              <a:t>0 </a:t>
            </a:r>
            <a:r>
              <a:rPr lang="en-US" dirty="0"/>
              <a:t>is written to the output port, signal on the pin </a:t>
            </a:r>
            <a:r>
              <a:rPr lang="en-US" dirty="0" smtClean="0"/>
              <a:t>goes to 0 Volts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6119446" y="1885984"/>
            <a:ext cx="1803020" cy="1711813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24199" y="3597797"/>
            <a:ext cx="3729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610751" y="5014776"/>
            <a:ext cx="6520966" cy="8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610751" y="4348937"/>
            <a:ext cx="1" cy="674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56603" y="3130036"/>
            <a:ext cx="2167597" cy="1218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6604" y="3228465"/>
            <a:ext cx="232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9         5V   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                   A0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323" y="450162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GND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1186" y="3529049"/>
            <a:ext cx="1026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Arduino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08021" y="2347030"/>
            <a:ext cx="0" cy="809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39871" y="2342812"/>
            <a:ext cx="4686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900099" y="4383522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00099" y="4240626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6908233" y="4547962"/>
            <a:ext cx="92" cy="47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09672" y="1655152"/>
            <a:ext cx="110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100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484141" y="1615546"/>
            <a:ext cx="2405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069754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83995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5581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06232" y="1507268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20473" y="1507268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07118" y="1602802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52059" y="1507268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13111" y="1564023"/>
            <a:ext cx="3306680" cy="20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501186" y="1564024"/>
            <a:ext cx="0" cy="1566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/>
          <p:cNvSpPr/>
          <p:nvPr/>
        </p:nvSpPr>
        <p:spPr>
          <a:xfrm rot="10800000">
            <a:off x="7922467" y="3177875"/>
            <a:ext cx="394648" cy="40701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104168" y="1574258"/>
            <a:ext cx="11926" cy="158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22466" y="3628109"/>
            <a:ext cx="38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8" idx="0"/>
          </p:cNvCxnSpPr>
          <p:nvPr/>
        </p:nvCxnSpPr>
        <p:spPr>
          <a:xfrm flipH="1" flipV="1">
            <a:off x="8119791" y="3584891"/>
            <a:ext cx="11926" cy="1429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333538" y="3435977"/>
            <a:ext cx="197069" cy="156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5622" y="371157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34" name="Oval 33"/>
          <p:cNvSpPr/>
          <p:nvPr/>
        </p:nvSpPr>
        <p:spPr>
          <a:xfrm rot="5400000">
            <a:off x="6550005" y="2719517"/>
            <a:ext cx="699305" cy="3954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7263932" y="2421128"/>
            <a:ext cx="279596" cy="342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942600" y="4097820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42600" y="4004813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853317" y="3048910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853317" y="2906014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895818" y="2763208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895818" y="2670201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6"/>
          </p:cNvCxnSpPr>
          <p:nvPr/>
        </p:nvCxnSpPr>
        <p:spPr>
          <a:xfrm>
            <a:off x="6899657" y="3266896"/>
            <a:ext cx="8576" cy="74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4" idx="2"/>
          </p:cNvCxnSpPr>
          <p:nvPr/>
        </p:nvCxnSpPr>
        <p:spPr>
          <a:xfrm>
            <a:off x="6895818" y="2342812"/>
            <a:ext cx="3839" cy="224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856828" y="4116690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10K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6" name="Right Brace 45"/>
          <p:cNvSpPr/>
          <p:nvPr/>
        </p:nvSpPr>
        <p:spPr>
          <a:xfrm>
            <a:off x="7095999" y="3686471"/>
            <a:ext cx="269652" cy="122431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6222" y="5051786"/>
            <a:ext cx="45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 smtClean="0"/>
              <a:t>LDR offers resistance of about 2500 ohms</a:t>
            </a:r>
          </a:p>
          <a:p>
            <a:pPr marL="285750" indent="-285750">
              <a:buFont typeface="Wingdings"/>
              <a:buChar char="Ø"/>
            </a:pPr>
            <a:r>
              <a:rPr lang="en-US" dirty="0" smtClean="0"/>
              <a:t>Voltage across 10 Kilo Ω Resistor is about 4 volts</a:t>
            </a:r>
          </a:p>
          <a:p>
            <a:pPr marL="285750" indent="-285750">
              <a:buFont typeface="Wingdings"/>
              <a:buChar char="Ø"/>
            </a:pPr>
            <a:r>
              <a:rPr lang="en-US" dirty="0" smtClean="0"/>
              <a:t>Current flowing 0.4 </a:t>
            </a:r>
            <a:r>
              <a:rPr lang="en-US" dirty="0" err="1" smtClean="0"/>
              <a:t>milli</a:t>
            </a:r>
            <a:r>
              <a:rPr lang="en-US" dirty="0" smtClean="0"/>
              <a:t> Amps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86676" y="2748469"/>
            <a:ext cx="740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2K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59127" y="5051786"/>
            <a:ext cx="456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 smtClean="0"/>
              <a:t>Arduino senses a value of about 800 </a:t>
            </a:r>
          </a:p>
          <a:p>
            <a:r>
              <a:rPr lang="en-US" dirty="0"/>
              <a:t> </a:t>
            </a:r>
            <a:r>
              <a:rPr lang="en-US" dirty="0" smtClean="0"/>
              <a:t>    on the Analog input port A0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33700" y="1664027"/>
            <a:ext cx="1483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Bright</a:t>
            </a:r>
          </a:p>
          <a:p>
            <a:r>
              <a:rPr lang="en-US" b="1" dirty="0" smtClean="0"/>
              <a:t>Lot’s of light 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90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6140960" y="1484151"/>
            <a:ext cx="1803020" cy="171181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24200" y="3209651"/>
            <a:ext cx="3729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610752" y="4626630"/>
            <a:ext cx="6520966" cy="8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610752" y="3960791"/>
            <a:ext cx="1" cy="674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56604" y="2741890"/>
            <a:ext cx="2167597" cy="1218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6605" y="2840319"/>
            <a:ext cx="232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9         5V   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                   A0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324" y="411348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GND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1187" y="3140903"/>
            <a:ext cx="1026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Arduino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08022" y="1958884"/>
            <a:ext cx="0" cy="809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39872" y="1954666"/>
            <a:ext cx="4686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900100" y="3995376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00100" y="3852480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6908234" y="4159816"/>
            <a:ext cx="92" cy="47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14496" y="1437592"/>
            <a:ext cx="110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100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503741" y="1468644"/>
            <a:ext cx="2405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089354" y="1360366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303595" y="1360366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35181" y="1360366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25832" y="1360366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40073" y="1360366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26718" y="1455900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71659" y="1360366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32711" y="1417121"/>
            <a:ext cx="3306680" cy="20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501187" y="1468644"/>
            <a:ext cx="2554" cy="1273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/>
          <p:cNvSpPr/>
          <p:nvPr/>
        </p:nvSpPr>
        <p:spPr>
          <a:xfrm rot="10800000">
            <a:off x="7922468" y="2789729"/>
            <a:ext cx="394648" cy="40701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104169" y="1427356"/>
            <a:ext cx="0" cy="1340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22467" y="3239963"/>
            <a:ext cx="38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8" idx="0"/>
          </p:cNvCxnSpPr>
          <p:nvPr/>
        </p:nvCxnSpPr>
        <p:spPr>
          <a:xfrm flipH="1" flipV="1">
            <a:off x="8119792" y="3196745"/>
            <a:ext cx="11926" cy="1429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333539" y="3047831"/>
            <a:ext cx="197069" cy="156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5623" y="332342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34" name="Oval 33"/>
          <p:cNvSpPr/>
          <p:nvPr/>
        </p:nvSpPr>
        <p:spPr>
          <a:xfrm rot="5400000">
            <a:off x="6550006" y="2331371"/>
            <a:ext cx="699305" cy="3954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7263933" y="2032982"/>
            <a:ext cx="279596" cy="342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942601" y="3709674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42601" y="3616667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853318" y="2660764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853318" y="2517868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895819" y="2375062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895819" y="2282055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6"/>
          </p:cNvCxnSpPr>
          <p:nvPr/>
        </p:nvCxnSpPr>
        <p:spPr>
          <a:xfrm>
            <a:off x="6899658" y="2878750"/>
            <a:ext cx="8576" cy="74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4" idx="2"/>
          </p:cNvCxnSpPr>
          <p:nvPr/>
        </p:nvCxnSpPr>
        <p:spPr>
          <a:xfrm>
            <a:off x="6895819" y="1954666"/>
            <a:ext cx="3839" cy="224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856829" y="3728544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10K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6" name="Right Brace 45"/>
          <p:cNvSpPr/>
          <p:nvPr/>
        </p:nvSpPr>
        <p:spPr>
          <a:xfrm>
            <a:off x="7096000" y="3298325"/>
            <a:ext cx="269652" cy="122431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329" y="4879022"/>
            <a:ext cx="4764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 smtClean="0"/>
              <a:t>LDR offers resistance of about 500,000 ohms</a:t>
            </a:r>
          </a:p>
          <a:p>
            <a:pPr marL="285750" indent="-285750">
              <a:buFont typeface="Wingdings"/>
              <a:buChar char="Ø"/>
            </a:pPr>
            <a:r>
              <a:rPr lang="en-US" dirty="0" smtClean="0"/>
              <a:t>Voltage across 10,000 ohm </a:t>
            </a:r>
            <a:r>
              <a:rPr lang="en-US" dirty="0"/>
              <a:t>r</a:t>
            </a:r>
            <a:r>
              <a:rPr lang="en-US" dirty="0" smtClean="0"/>
              <a:t>esistor drops to about 0.01 volts</a:t>
            </a:r>
          </a:p>
          <a:p>
            <a:pPr marL="285750" indent="-285750">
              <a:buFont typeface="Wingdings"/>
              <a:buChar char="Ø"/>
            </a:pPr>
            <a:r>
              <a:rPr lang="en-US" dirty="0" smtClean="0"/>
              <a:t>Current flowing drops to about 0.001 </a:t>
            </a:r>
            <a:r>
              <a:rPr lang="en-US" dirty="0" err="1" smtClean="0"/>
              <a:t>milli</a:t>
            </a:r>
            <a:r>
              <a:rPr lang="en-US" dirty="0" smtClean="0"/>
              <a:t> Amps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871235" y="2287035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500K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82665" y="4879022"/>
            <a:ext cx="456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 smtClean="0"/>
              <a:t>Arduino senses a value of about 2</a:t>
            </a:r>
          </a:p>
          <a:p>
            <a:r>
              <a:rPr lang="en-US" dirty="0"/>
              <a:t> </a:t>
            </a:r>
            <a:r>
              <a:rPr lang="en-US" dirty="0" smtClean="0"/>
              <a:t>    on the Analog input port A0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118458" y="1483541"/>
            <a:ext cx="16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Dark . No light!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366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#6 Remote controlled light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Re-use the light sensor and LED circuit we built earlier</a:t>
            </a:r>
          </a:p>
          <a:p>
            <a:r>
              <a:rPr lang="en-US" sz="2800" dirty="0" smtClean="0"/>
              <a:t>Instead of Arduino automatically switching on or off the LED, this time we will control it over the network.</a:t>
            </a:r>
          </a:p>
          <a:p>
            <a:r>
              <a:rPr lang="en-US" sz="2800" dirty="0" smtClean="0"/>
              <a:t>We will check the lighting situation around our sensor from another computer</a:t>
            </a:r>
          </a:p>
          <a:p>
            <a:r>
              <a:rPr lang="en-US" sz="2800" dirty="0" smtClean="0"/>
              <a:t>Turn On or Turn Off the LED by sending command from another computer.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6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going to build?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laptop"/>
          <p:cNvSpPr>
            <a:spLocks noEditPoints="1" noChangeArrowheads="1"/>
          </p:cNvSpPr>
          <p:nvPr/>
        </p:nvSpPr>
        <p:spPr bwMode="auto">
          <a:xfrm>
            <a:off x="93370" y="1537926"/>
            <a:ext cx="3620501" cy="303038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6" y="1601218"/>
            <a:ext cx="2501588" cy="173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18" y="1747354"/>
            <a:ext cx="1825259" cy="126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Elbow Connector 9"/>
          <p:cNvCxnSpPr/>
          <p:nvPr/>
        </p:nvCxnSpPr>
        <p:spPr>
          <a:xfrm rot="10800000" flipV="1">
            <a:off x="3404385" y="2170628"/>
            <a:ext cx="1856933" cy="168426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108" y="3902964"/>
            <a:ext cx="1975383" cy="183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27942" y="457631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Scratch Program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3452" y="360804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S4AFirmware program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3" name="Picture 3" descr="D:\DCIM\100OLYMP\P308043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898" y="3792707"/>
            <a:ext cx="1762016" cy="13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ross 25"/>
          <p:cNvSpPr/>
          <p:nvPr/>
        </p:nvSpPr>
        <p:spPr>
          <a:xfrm>
            <a:off x="7700150" y="3226279"/>
            <a:ext cx="379253" cy="395715"/>
          </a:xfrm>
          <a:prstGeom prst="plus">
            <a:avLst>
              <a:gd name="adj" fmla="val 363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>
            <a:off x="6019800" y="3226279"/>
            <a:ext cx="379253" cy="395715"/>
          </a:xfrm>
          <a:prstGeom prst="plus">
            <a:avLst>
              <a:gd name="adj" fmla="val 363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24199" y="3597797"/>
            <a:ext cx="3729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10751" y="5014776"/>
            <a:ext cx="6520966" cy="8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610751" y="4348937"/>
            <a:ext cx="1" cy="674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56603" y="3130036"/>
            <a:ext cx="2167597" cy="1218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56604" y="3228465"/>
            <a:ext cx="232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9         5V   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                   A0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323" y="450162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GND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01186" y="3529049"/>
            <a:ext cx="1026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Arduino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308021" y="2347030"/>
            <a:ext cx="0" cy="809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39871" y="2342812"/>
            <a:ext cx="4686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900099" y="4383522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900099" y="4240626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908233" y="4547962"/>
            <a:ext cx="92" cy="47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09672" y="1655152"/>
            <a:ext cx="110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100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501186" y="1602802"/>
            <a:ext cx="2405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069754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283995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515581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206232" y="1507268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420473" y="1507268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07118" y="1602802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652059" y="1507268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813111" y="1564023"/>
            <a:ext cx="3306680" cy="20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501186" y="1564024"/>
            <a:ext cx="0" cy="1566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/>
          <p:cNvSpPr/>
          <p:nvPr/>
        </p:nvSpPr>
        <p:spPr>
          <a:xfrm rot="10800000">
            <a:off x="7922467" y="3177875"/>
            <a:ext cx="394648" cy="40701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8104168" y="1574258"/>
            <a:ext cx="11926" cy="158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922466" y="3628109"/>
            <a:ext cx="38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5" idx="0"/>
          </p:cNvCxnSpPr>
          <p:nvPr/>
        </p:nvCxnSpPr>
        <p:spPr>
          <a:xfrm flipH="1" flipV="1">
            <a:off x="8119791" y="3584891"/>
            <a:ext cx="11926" cy="1429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8333538" y="3435977"/>
            <a:ext cx="197069" cy="156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745622" y="371157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76" name="Oval 75"/>
          <p:cNvSpPr/>
          <p:nvPr/>
        </p:nvSpPr>
        <p:spPr>
          <a:xfrm rot="5400000">
            <a:off x="6550005" y="2719517"/>
            <a:ext cx="699305" cy="3954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263932" y="2421128"/>
            <a:ext cx="279596" cy="342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942600" y="4097820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942600" y="4004813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6853317" y="3048910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6853317" y="2906014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6895818" y="2763208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895818" y="2670201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6" idx="6"/>
          </p:cNvCxnSpPr>
          <p:nvPr/>
        </p:nvCxnSpPr>
        <p:spPr>
          <a:xfrm>
            <a:off x="6899657" y="3266896"/>
            <a:ext cx="8576" cy="74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endCxn id="76" idx="2"/>
          </p:cNvCxnSpPr>
          <p:nvPr/>
        </p:nvCxnSpPr>
        <p:spPr>
          <a:xfrm>
            <a:off x="6895818" y="2342812"/>
            <a:ext cx="3839" cy="224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5856828" y="4116690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10K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1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the circuit you build for next activity!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Did you download and install the Scratch4Arduino?If not …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sz="2800" dirty="0"/>
              <a:t>Go </a:t>
            </a:r>
            <a:r>
              <a:rPr lang="en-US" sz="2800" dirty="0" smtClean="0">
                <a:hlinkClick r:id="rId2"/>
              </a:rPr>
              <a:t>http://s4a.cat/</a:t>
            </a:r>
            <a:endParaRPr lang="en-US" sz="2800" dirty="0" smtClean="0"/>
          </a:p>
          <a:p>
            <a:r>
              <a:rPr lang="en-US" sz="2800" dirty="0" smtClean="0"/>
              <a:t>Download the software appropriate for your computer</a:t>
            </a:r>
          </a:p>
          <a:p>
            <a:pPr lvl="1"/>
            <a:r>
              <a:rPr lang="en-US" dirty="0" smtClean="0"/>
              <a:t>Windows</a:t>
            </a:r>
          </a:p>
          <a:p>
            <a:pPr lvl="1"/>
            <a:r>
              <a:rPr lang="en-US" dirty="0" smtClean="0"/>
              <a:t>Mac</a:t>
            </a:r>
          </a:p>
          <a:p>
            <a:pPr lvl="1"/>
            <a:r>
              <a:rPr lang="en-US" dirty="0" smtClean="0"/>
              <a:t>Linux</a:t>
            </a:r>
          </a:p>
          <a:p>
            <a:r>
              <a:rPr lang="en-US" sz="2800" dirty="0" smtClean="0"/>
              <a:t>Install Scratch4Arduino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S4A on 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S4A installation on Mac needs </a:t>
            </a:r>
            <a:r>
              <a:rPr lang="en-US" dirty="0" smtClean="0"/>
              <a:t>work around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Security </a:t>
            </a:r>
            <a:r>
              <a:rPr lang="en-US" dirty="0"/>
              <a:t>permissions </a:t>
            </a:r>
            <a:r>
              <a:rPr lang="en-US" dirty="0" smtClean="0"/>
              <a:t>need to </a:t>
            </a:r>
            <a:r>
              <a:rPr lang="en-US" dirty="0"/>
              <a:t>be changed to "Anywhere" in order to </a:t>
            </a:r>
            <a:r>
              <a:rPr lang="en-US" dirty="0" smtClean="0"/>
              <a:t>open the </a:t>
            </a:r>
            <a:r>
              <a:rPr lang="en-US" dirty="0"/>
              <a:t>app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https://groups.google.com/forum/#!topic/s4a-community/5e_ge7XKehw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Load the S4A Firmware sketch to the Arduino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965960"/>
            <a:ext cx="8229600" cy="4525963"/>
          </a:xfrm>
        </p:spPr>
        <p:txBody>
          <a:bodyPr/>
          <a:lstStyle/>
          <a:p>
            <a:r>
              <a:rPr lang="en-US" dirty="0" smtClean="0"/>
              <a:t>Locate </a:t>
            </a:r>
            <a:r>
              <a:rPr lang="en-US" dirty="0"/>
              <a:t>the file </a:t>
            </a:r>
            <a:r>
              <a:rPr lang="en-US" dirty="0" smtClean="0"/>
              <a:t>S4AFirmware15.ino</a:t>
            </a:r>
          </a:p>
          <a:p>
            <a:r>
              <a:rPr lang="en-US" dirty="0" smtClean="0"/>
              <a:t>Run Arduino software</a:t>
            </a:r>
          </a:p>
          <a:p>
            <a:r>
              <a:rPr lang="en-US" dirty="0" smtClean="0"/>
              <a:t>Open the sketch </a:t>
            </a:r>
            <a:r>
              <a:rPr lang="en-US" dirty="0"/>
              <a:t>S4AFirmware15.ino</a:t>
            </a:r>
          </a:p>
          <a:p>
            <a:r>
              <a:rPr lang="en-US" dirty="0" smtClean="0"/>
              <a:t>Connect Arduino and upload the sketch to </a:t>
            </a:r>
            <a:r>
              <a:rPr lang="en-US" dirty="0" err="1" smtClean="0"/>
              <a:t>Arduino</a:t>
            </a:r>
            <a:r>
              <a:rPr lang="en-US" dirty="0" smtClean="0"/>
              <a:t> board using </a:t>
            </a:r>
            <a:r>
              <a:rPr lang="en-US" dirty="0" err="1" smtClean="0"/>
              <a:t>Arduino</a:t>
            </a:r>
            <a:r>
              <a:rPr lang="en-US" dirty="0" smtClean="0"/>
              <a:t> software</a:t>
            </a:r>
          </a:p>
          <a:p>
            <a:r>
              <a:rPr lang="en-US" dirty="0" smtClean="0"/>
              <a:t>Make sure it loaded successfully!</a:t>
            </a:r>
          </a:p>
          <a:p>
            <a:r>
              <a:rPr lang="en-US" dirty="0" smtClean="0"/>
              <a:t>Exit the </a:t>
            </a:r>
            <a:r>
              <a:rPr lang="en-US" dirty="0" err="1" smtClean="0"/>
              <a:t>Arduino</a:t>
            </a:r>
            <a:r>
              <a:rPr lang="en-US" dirty="0" smtClean="0"/>
              <a:t> software once done!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45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Load the S4A Firmware sketch to the Arduino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813" y="1876926"/>
            <a:ext cx="4299030" cy="398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6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wireless network “devoxx4kids”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462810" cy="1143000"/>
          </a:xfrm>
        </p:spPr>
        <p:txBody>
          <a:bodyPr/>
          <a:lstStyle/>
          <a:p>
            <a:r>
              <a:rPr lang="en-US" dirty="0" smtClean="0"/>
              <a:t>Run Scratch 4 </a:t>
            </a:r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3" y="1275748"/>
            <a:ext cx="7248409" cy="474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715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462810" cy="1143000"/>
          </a:xfrm>
        </p:spPr>
        <p:txBody>
          <a:bodyPr/>
          <a:lstStyle/>
          <a:p>
            <a:r>
              <a:rPr lang="en-US" dirty="0" smtClean="0"/>
              <a:t>Open the project </a:t>
            </a:r>
            <a:r>
              <a:rPr lang="en-US" dirty="0" err="1" smtClean="0"/>
              <a:t>LightController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33" y="5202621"/>
            <a:ext cx="6327228" cy="896746"/>
          </a:xfrm>
        </p:spPr>
        <p:txBody>
          <a:bodyPr/>
          <a:lstStyle/>
          <a:p>
            <a:r>
              <a:rPr lang="en-US" sz="1800" dirty="0" smtClean="0"/>
              <a:t>Navigate to Menu : File &gt; Open</a:t>
            </a:r>
          </a:p>
          <a:p>
            <a:r>
              <a:rPr lang="en-US" sz="1800" dirty="0" smtClean="0"/>
              <a:t>Find, select and open the file </a:t>
            </a:r>
            <a:r>
              <a:rPr lang="en-US" sz="1800" dirty="0" err="1" smtClean="0"/>
              <a:t>LightController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6" y="1600201"/>
            <a:ext cx="685310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036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46281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" y="1417638"/>
            <a:ext cx="9048781" cy="49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68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“</a:t>
            </a:r>
            <a:r>
              <a:rPr lang="en-US" sz="4000" dirty="0" err="1" smtClean="0"/>
              <a:t>LightController</a:t>
            </a:r>
            <a:r>
              <a:rPr lang="en-US" sz="4000" dirty="0" smtClean="0"/>
              <a:t>” project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is connected to the computer.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message “Searching for board” </a:t>
            </a:r>
            <a:r>
              <a:rPr lang="en-US" dirty="0" smtClean="0"/>
              <a:t>should go away</a:t>
            </a:r>
            <a:endParaRPr lang="en-US" dirty="0"/>
          </a:p>
          <a:p>
            <a:r>
              <a:rPr lang="en-US" dirty="0" smtClean="0"/>
              <a:t>Did you see the message “Remote Sensor Connections Enabled”?</a:t>
            </a:r>
          </a:p>
          <a:p>
            <a:r>
              <a:rPr lang="en-US" dirty="0" smtClean="0"/>
              <a:t>Are </a:t>
            </a:r>
            <a:r>
              <a:rPr lang="en-US" dirty="0"/>
              <a:t>the variables showing running numbers?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9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936" y="274638"/>
            <a:ext cx="6611816" cy="1143000"/>
          </a:xfrm>
        </p:spPr>
        <p:txBody>
          <a:bodyPr/>
          <a:lstStyle/>
          <a:p>
            <a:r>
              <a:rPr lang="en-US" dirty="0" smtClean="0"/>
              <a:t>Have you used Scratch?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80" y="1148792"/>
            <a:ext cx="7237829" cy="502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http://cdn.scratch.mit.edu/scratchr2/static/__1395348602__/images/help/ca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174" y="1148792"/>
            <a:ext cx="1199983" cy="13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40498">
            <a:off x="1760526" y="4039741"/>
            <a:ext cx="1292924" cy="129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227" y="4146604"/>
            <a:ext cx="1265516" cy="125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151" y="1313367"/>
            <a:ext cx="2775271" cy="224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need?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52086" y="6356350"/>
            <a:ext cx="2895600" cy="365125"/>
          </a:xfr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005872" y="1175453"/>
            <a:ext cx="1819790" cy="121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38218" y="3084286"/>
            <a:ext cx="1866035" cy="139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Picture 7" descr="C:\Users\pbhatter\Desktop\Archive\IOT\Arduino\Workshop material\100ohm_resisto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669" y="4025384"/>
            <a:ext cx="1406769" cy="140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78456" y="55232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Resistor (10 Kilo ohms)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2617" y="167795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Arduino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75055" y="269028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Breadboard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52086" y="4184431"/>
            <a:ext cx="1486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Orange Ring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Black Ring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Brown Ring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613356" y="4936312"/>
            <a:ext cx="336814" cy="61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613356" y="4376535"/>
            <a:ext cx="547829" cy="339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560602" y="4695989"/>
            <a:ext cx="495076" cy="1245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pbhatter\AppData\Local\Microsoft\Windows\Temporary Internet Files\Content.IE5\CR676WFS\MC900431595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8" y="4652326"/>
            <a:ext cx="1478040" cy="14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628" y="1405071"/>
            <a:ext cx="1214437" cy="95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95738" y="5940641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Laptop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80894" y="1451219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USB cable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952209" y="5139971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White LED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89071" y="3995449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Brown Ring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Black Ring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Brown Ring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450341" y="4747330"/>
            <a:ext cx="336814" cy="61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50341" y="4187553"/>
            <a:ext cx="547829" cy="339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397587" y="4507007"/>
            <a:ext cx="495076" cy="1245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752628" y="550930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Resistor (</a:t>
            </a:r>
            <a:r>
              <a:rPr lang="en-US" dirty="0" smtClean="0">
                <a:latin typeface="Comic Sans MS" panose="030F0702030302020204" pitchFamily="66" charset="0"/>
              </a:rPr>
              <a:t>100 ohms)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14" y="2724082"/>
            <a:ext cx="1459083" cy="10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5342897" y="2951718"/>
            <a:ext cx="17972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Light 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Dependent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 resistor (LDR)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Scratch?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Scratch is a programming </a:t>
            </a:r>
            <a:r>
              <a:rPr lang="en-US" sz="2800" dirty="0" smtClean="0"/>
              <a:t>environment where </a:t>
            </a:r>
            <a:r>
              <a:rPr lang="en-US" sz="2800" dirty="0"/>
              <a:t>you can create your own interactive stories, games, and </a:t>
            </a:r>
            <a:r>
              <a:rPr lang="en-US" sz="2800" dirty="0" smtClean="0"/>
              <a:t>animations</a:t>
            </a:r>
          </a:p>
          <a:p>
            <a:r>
              <a:rPr lang="en-US" sz="2800" dirty="0" smtClean="0"/>
              <a:t>You can use it on internet or you can download and run it on your computer</a:t>
            </a:r>
          </a:p>
          <a:p>
            <a:r>
              <a:rPr lang="en-US" sz="2800" dirty="0" smtClean="0"/>
              <a:t>We will download and run on the computer</a:t>
            </a:r>
          </a:p>
          <a:p>
            <a:r>
              <a:rPr lang="en-US" sz="2800" dirty="0" smtClean="0"/>
              <a:t>Info </a:t>
            </a:r>
            <a:r>
              <a:rPr lang="en-US" sz="2800" dirty="0"/>
              <a:t>and downloads at: </a:t>
            </a:r>
            <a:r>
              <a:rPr lang="en-US" sz="2800" dirty="0">
                <a:hlinkClick r:id="rId2"/>
              </a:rPr>
              <a:t>http://scratch.mit.edu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Scratch for Arduino?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S4A is a Scratch modification that allows for simple programming of the </a:t>
            </a:r>
            <a:r>
              <a:rPr lang="en-US" dirty="0" smtClean="0"/>
              <a:t>Arduino. </a:t>
            </a:r>
          </a:p>
          <a:p>
            <a:r>
              <a:rPr lang="en-US" dirty="0" smtClean="0"/>
              <a:t>It </a:t>
            </a:r>
            <a:r>
              <a:rPr lang="en-US" dirty="0"/>
              <a:t>provides new blocks for managing sensors and actuators connected to Arduino.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2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199" y="6356351"/>
            <a:ext cx="3623441" cy="365124"/>
          </a:xfrm>
        </p:spPr>
        <p:txBody>
          <a:bodyPr/>
          <a:lstStyle/>
          <a:p>
            <a:pPr algn="ctr"/>
            <a:r>
              <a:rPr lang="en-US" dirty="0" smtClean="0"/>
              <a:t>From Scratch 1.4 Reference Manual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638"/>
            <a:ext cx="9119516" cy="557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913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remote sensor connection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2290763"/>
            <a:ext cx="4371975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86338" y="2454742"/>
            <a:ext cx="38300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Click on “Sensing” Block Palette</a:t>
            </a: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Right click on one of the blocks, “help” menu will open.</a:t>
            </a: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Click on enable remote sensor connections.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812757"/>
            <a:ext cx="4363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mic Sans MS" panose="030F0702030302020204" pitchFamily="66" charset="0"/>
              </a:rPr>
              <a:t>&gt; Click on the green flag</a:t>
            </a:r>
          </a:p>
          <a:p>
            <a:r>
              <a:rPr lang="en-US" sz="2800" dirty="0" smtClean="0">
                <a:latin typeface="Comic Sans MS" panose="030F0702030302020204" pitchFamily="66" charset="0"/>
              </a:rPr>
              <a:t> to start the program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74232" y="850232"/>
            <a:ext cx="2646947" cy="962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463" y="3030454"/>
            <a:ext cx="42005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mic Sans MS" panose="030F0702030302020204" pitchFamily="66" charset="0"/>
              </a:rPr>
              <a:t>&gt; Did the LED Blink  5 times?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3967"/>
            <a:ext cx="4000500" cy="616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64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the IP address of your computer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957638"/>
            <a:ext cx="7497835" cy="253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4102" y="4981074"/>
            <a:ext cx="4753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Click on menu “Edit” &gt; “Show IP Address”</a:t>
            </a: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&gt; Note down the IP Address displayed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0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to check light around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2376153"/>
            <a:ext cx="8229600" cy="4525963"/>
          </a:xfrm>
        </p:spPr>
        <p:txBody>
          <a:bodyPr/>
          <a:lstStyle/>
          <a:p>
            <a:r>
              <a:rPr lang="en-US" dirty="0">
                <a:hlinkClick r:id="rId2"/>
              </a:rPr>
              <a:t>http://192.168.0.106:42001/?send_vars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to turn on or off the LED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192.168.0.106:42001/vars-update=Command=On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192.168.0.106:42001/vars-update=Command=Off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8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6" name="Picture 3" descr="D:\DCIM\100OLYMP\P30804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732" y="4703681"/>
            <a:ext cx="2181726" cy="16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78" y="3035553"/>
            <a:ext cx="2181726" cy="154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Elbow Connector 9"/>
          <p:cNvCxnSpPr/>
          <p:nvPr/>
        </p:nvCxnSpPr>
        <p:spPr>
          <a:xfrm rot="10800000">
            <a:off x="5616990" y="2711116"/>
            <a:ext cx="908988" cy="901312"/>
          </a:xfrm>
          <a:prstGeom prst="bentConnector3">
            <a:avLst>
              <a:gd name="adj1" fmla="val 50000"/>
            </a:avLst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261" y="1526059"/>
            <a:ext cx="2149643" cy="1358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14123" y="123297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Scratch Program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5" name="laptop"/>
          <p:cNvSpPr>
            <a:spLocks noEditPoints="1" noChangeArrowheads="1"/>
          </p:cNvSpPr>
          <p:nvPr/>
        </p:nvSpPr>
        <p:spPr bwMode="auto">
          <a:xfrm>
            <a:off x="3914273" y="1676170"/>
            <a:ext cx="1795711" cy="1359384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67" y="1696688"/>
            <a:ext cx="1133122" cy="78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loud"/>
          <p:cNvSpPr>
            <a:spLocks noChangeAspect="1" noEditPoints="1" noChangeArrowheads="1"/>
          </p:cNvSpPr>
          <p:nvPr/>
        </p:nvSpPr>
        <p:spPr bwMode="auto">
          <a:xfrm>
            <a:off x="713873" y="3163248"/>
            <a:ext cx="1967317" cy="131837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 smtClean="0"/>
              <a:t>Network</a:t>
            </a:r>
            <a:endParaRPr lang="en-US" sz="2400" dirty="0"/>
          </a:p>
        </p:txBody>
      </p:sp>
      <p:sp>
        <p:nvSpPr>
          <p:cNvPr id="23" name="laptop"/>
          <p:cNvSpPr>
            <a:spLocks noEditPoints="1" noChangeArrowheads="1"/>
          </p:cNvSpPr>
          <p:nvPr/>
        </p:nvSpPr>
        <p:spPr bwMode="auto">
          <a:xfrm>
            <a:off x="3168817" y="4667283"/>
            <a:ext cx="1795711" cy="1359384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C:\Users\pbhatter\AppData\Local\Microsoft\Windows\Temporary Internet Files\Content.IE5\QGL3CUUA\MP900401797[1]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491" y="4762361"/>
            <a:ext cx="1052362" cy="70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pbhatter\AppData\Local\Microsoft\Windows\Temporary Internet Files\Content.IE5\IC0I83B1\MC900441735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3886">
            <a:off x="2452214" y="1776462"/>
            <a:ext cx="1569102" cy="156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pbhatter\AppData\Local\Microsoft\Windows\Temporary Internet Files\Content.IE5\IC0I83B1\MC900441735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3861">
            <a:off x="1838575" y="4343323"/>
            <a:ext cx="1539376" cy="153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17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763" y="97190"/>
            <a:ext cx="6462810" cy="1143000"/>
          </a:xfrm>
        </p:spPr>
        <p:txBody>
          <a:bodyPr/>
          <a:lstStyle/>
          <a:p>
            <a:r>
              <a:rPr lang="en-US" sz="3600" dirty="0" smtClean="0"/>
              <a:t>Let’s meet the </a:t>
            </a:r>
            <a:r>
              <a:rPr lang="en-US" sz="3600" dirty="0" err="1" smtClean="0"/>
              <a:t>Arduino</a:t>
            </a:r>
            <a:r>
              <a:rPr lang="en-US" sz="3600" dirty="0" smtClean="0"/>
              <a:t> again ….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584" y="2344295"/>
            <a:ext cx="4514381" cy="312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752702" y="1780572"/>
            <a:ext cx="0" cy="475739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38620" y="1222226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I/O pins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36664" y="5780105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Power pins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857161" y="5561313"/>
            <a:ext cx="0" cy="437583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585" y="1971105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USB </a:t>
            </a:r>
          </a:p>
          <a:p>
            <a:r>
              <a:rPr lang="en-US" sz="2400" dirty="0" smtClean="0">
                <a:latin typeface="Comic Sans MS" panose="030F0702030302020204" pitchFamily="66" charset="0"/>
              </a:rPr>
              <a:t>Port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71270" y="3098234"/>
            <a:ext cx="416208" cy="219961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6086" y="5732839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Analog input pins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74007" y="5569527"/>
            <a:ext cx="0" cy="437583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138620" y="2256312"/>
            <a:ext cx="2881179" cy="314958"/>
          </a:xfrm>
          <a:prstGeom prst="roundRect">
            <a:avLst>
              <a:gd name="adj" fmla="val 50000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ounded Rectangle 16"/>
          <p:cNvSpPr/>
          <p:nvPr/>
        </p:nvSpPr>
        <p:spPr>
          <a:xfrm>
            <a:off x="4885943" y="5269411"/>
            <a:ext cx="1039844" cy="300116"/>
          </a:xfrm>
          <a:prstGeom prst="roundRect">
            <a:avLst/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ounded Rectangle 17"/>
          <p:cNvSpPr/>
          <p:nvPr/>
        </p:nvSpPr>
        <p:spPr>
          <a:xfrm>
            <a:off x="3610099" y="5264197"/>
            <a:ext cx="1182447" cy="305330"/>
          </a:xfrm>
          <a:prstGeom prst="roundRect">
            <a:avLst/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ounded Rectangle 18"/>
          <p:cNvSpPr/>
          <p:nvPr/>
        </p:nvSpPr>
        <p:spPr>
          <a:xfrm>
            <a:off x="1496291" y="2835317"/>
            <a:ext cx="1298098" cy="857002"/>
          </a:xfrm>
          <a:prstGeom prst="roundRect">
            <a:avLst>
              <a:gd name="adj" fmla="val 34758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ounded Rectangle 19"/>
          <p:cNvSpPr/>
          <p:nvPr/>
        </p:nvSpPr>
        <p:spPr>
          <a:xfrm>
            <a:off x="1816924" y="4675696"/>
            <a:ext cx="1071757" cy="798304"/>
          </a:xfrm>
          <a:prstGeom prst="roundRect">
            <a:avLst>
              <a:gd name="adj" fmla="val 34758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45795" y="4474683"/>
            <a:ext cx="1402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7-12V </a:t>
            </a:r>
          </a:p>
          <a:p>
            <a:r>
              <a:rPr lang="en-US" sz="2400" dirty="0" smtClean="0">
                <a:latin typeface="Comic Sans MS" panose="030F0702030302020204" pitchFamily="66" charset="0"/>
              </a:rPr>
              <a:t>DC input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10100" y="4175160"/>
            <a:ext cx="2315688" cy="629718"/>
          </a:xfrm>
          <a:prstGeom prst="roundRect">
            <a:avLst/>
          </a:prstGeom>
          <a:solidFill>
            <a:schemeClr val="bg1">
              <a:alpha val="17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019800" y="4214572"/>
            <a:ext cx="721429" cy="295657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41229" y="4039234"/>
            <a:ext cx="22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ATMega328 MC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857161" y="3098234"/>
            <a:ext cx="2884068" cy="0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94062" y="2571270"/>
            <a:ext cx="22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LEDs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145340" y="2303804"/>
            <a:ext cx="496649" cy="428501"/>
          </a:xfrm>
          <a:prstGeom prst="roundRect">
            <a:avLst>
              <a:gd name="adj" fmla="val 50000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825555" y="2086852"/>
            <a:ext cx="416208" cy="219961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08808" y="1476219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Reset pin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am Light Dependent Resistor ….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01" y="2227313"/>
            <a:ext cx="2740374" cy="204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6749288" y="4911649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963529" y="4911649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195115" y="4911649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85766" y="4911649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00007" y="4911649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86652" y="5007183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31593" y="4911649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45324" y="5027655"/>
            <a:ext cx="5591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19800" y="5027655"/>
            <a:ext cx="5591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400800" y="4684542"/>
            <a:ext cx="1223889" cy="717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986394" y="4183262"/>
            <a:ext cx="279596" cy="342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83903" y="1798167"/>
            <a:ext cx="4851008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You can call me LDR</a:t>
            </a: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When there is light, my resistance is low</a:t>
            </a:r>
          </a:p>
          <a:p>
            <a:pPr marL="742950" lvl="1" indent="-285750">
              <a:buFont typeface="Comic Sans MS" panose="030F0702030302020204" pitchFamily="66" charset="0"/>
              <a:buChar char="&gt;"/>
            </a:pP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More current flows thru me</a:t>
            </a:r>
          </a:p>
          <a:p>
            <a:pPr marL="285750" indent="-285750">
              <a:buFont typeface="Comic Sans MS" panose="030F0702030302020204" pitchFamily="66" charset="0"/>
              <a:buChar char="&gt;"/>
            </a:pPr>
            <a:endParaRPr lang="en-US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When it is dark my resistance is high</a:t>
            </a:r>
          </a:p>
          <a:p>
            <a:pPr marL="285750" indent="-285750">
              <a:buFont typeface="Wingdings"/>
              <a:buChar char="Ø"/>
            </a:pP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Less </a:t>
            </a:r>
            <a:r>
              <a:rPr lang="en-US" dirty="0">
                <a:latin typeface="Comic Sans MS" panose="030F0702030302020204" pitchFamily="66" charset="0"/>
              </a:rPr>
              <a:t>current flows thru me</a:t>
            </a:r>
          </a:p>
          <a:p>
            <a:pPr lvl="1"/>
            <a:endParaRPr lang="en-US" dirty="0">
              <a:latin typeface="Comic Sans MS" panose="030F0702030302020204" pitchFamily="66" charset="0"/>
            </a:endParaRPr>
          </a:p>
          <a:p>
            <a:endParaRPr lang="en-US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3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Exploring </a:t>
            </a:r>
            <a:r>
              <a:rPr lang="en-US" sz="2400" dirty="0" err="1" smtClean="0"/>
              <a:t>Arduino</a:t>
            </a:r>
            <a:r>
              <a:rPr lang="en-US" sz="2400" dirty="0" smtClean="0"/>
              <a:t> by Jeremy Blum</a:t>
            </a:r>
          </a:p>
          <a:p>
            <a:r>
              <a:rPr lang="en-US" sz="2400" dirty="0" smtClean="0"/>
              <a:t>Programming </a:t>
            </a:r>
            <a:r>
              <a:rPr lang="en-US" sz="2400" dirty="0" err="1"/>
              <a:t>Arduino</a:t>
            </a:r>
            <a:r>
              <a:rPr lang="en-US" sz="2400" dirty="0"/>
              <a:t> Getting Started with Sketches </a:t>
            </a:r>
            <a:endParaRPr lang="en-US" sz="2400" dirty="0" smtClean="0"/>
          </a:p>
          <a:p>
            <a:r>
              <a:rPr lang="en-US" sz="2400" dirty="0"/>
              <a:t>Programming </a:t>
            </a:r>
            <a:r>
              <a:rPr lang="en-US" sz="2400" dirty="0" err="1"/>
              <a:t>Arduino</a:t>
            </a:r>
            <a:r>
              <a:rPr lang="en-US" sz="2400" dirty="0"/>
              <a:t> Next Steps by Simon Monk</a:t>
            </a:r>
          </a:p>
          <a:p>
            <a:r>
              <a:rPr lang="en-US" sz="2400" dirty="0" err="1" smtClean="0"/>
              <a:t>Arduino</a:t>
            </a:r>
            <a:r>
              <a:rPr lang="en-US" sz="2400" dirty="0" smtClean="0"/>
              <a:t> </a:t>
            </a:r>
            <a:r>
              <a:rPr lang="en-US" sz="2400" dirty="0"/>
              <a:t>Cookbook by Michael </a:t>
            </a:r>
            <a:r>
              <a:rPr lang="en-US" sz="2400" dirty="0" smtClean="0"/>
              <a:t>Margolis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5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websites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/>
              <a:t>Arduino</a:t>
            </a:r>
            <a:r>
              <a:rPr lang="en-US" sz="2000" dirty="0" smtClean="0"/>
              <a:t> reference </a:t>
            </a:r>
            <a:r>
              <a:rPr lang="en-US" sz="2000" dirty="0" smtClean="0">
                <a:hlinkClick r:id="rId2"/>
              </a:rPr>
              <a:t>www.arduino.cc/en/Reference/HomePage</a:t>
            </a:r>
            <a:endParaRPr lang="en-US" sz="2000" dirty="0" smtClean="0"/>
          </a:p>
          <a:p>
            <a:r>
              <a:rPr lang="en-US" sz="2000" dirty="0" err="1" smtClean="0"/>
              <a:t>Arduino</a:t>
            </a:r>
            <a:r>
              <a:rPr lang="en-US" sz="2000" dirty="0" smtClean="0"/>
              <a:t> forum </a:t>
            </a:r>
            <a:r>
              <a:rPr lang="en-US" sz="2000" dirty="0" smtClean="0">
                <a:hlinkClick r:id="rId3"/>
              </a:rPr>
              <a:t>www.arduino.cc/forum</a:t>
            </a:r>
            <a:endParaRPr lang="en-US" sz="2000" dirty="0" smtClean="0"/>
          </a:p>
          <a:p>
            <a:r>
              <a:rPr lang="en-US" sz="2000" dirty="0" smtClean="0"/>
              <a:t>Ideas for projects </a:t>
            </a: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://www.instructables.com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r>
              <a:rPr lang="en-US" sz="2000" dirty="0"/>
              <a:t>Ideas for projects 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http</a:t>
            </a:r>
            <a:r>
              <a:rPr lang="en-US" sz="2000" dirty="0">
                <a:hlinkClick r:id="rId5"/>
              </a:rPr>
              <a:t>://makezine.com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r>
              <a:rPr lang="en-US" sz="2000" dirty="0">
                <a:hlinkClick r:id="rId6"/>
              </a:rPr>
              <a:t>http://www.allaboutcircuits.com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r>
              <a:rPr lang="en-US" sz="2000" dirty="0">
                <a:hlinkClick r:id="rId7"/>
              </a:rPr>
              <a:t>http://www.wikipedia.org/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6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24199" y="3597797"/>
            <a:ext cx="3729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10751" y="5014776"/>
            <a:ext cx="6520966" cy="8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610751" y="4348937"/>
            <a:ext cx="1" cy="674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56603" y="3130036"/>
            <a:ext cx="2167597" cy="1218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56604" y="3228465"/>
            <a:ext cx="232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</a:t>
            </a:r>
            <a:r>
              <a:rPr lang="en-US" dirty="0">
                <a:latin typeface="Comic Sans MS" panose="030F0702030302020204" pitchFamily="66" charset="0"/>
              </a:rPr>
              <a:t>9</a:t>
            </a:r>
            <a:r>
              <a:rPr lang="en-US" dirty="0" smtClean="0">
                <a:latin typeface="Comic Sans MS" panose="030F0702030302020204" pitchFamily="66" charset="0"/>
              </a:rPr>
              <a:t>        5V   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                   A0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323" y="450162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GND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01186" y="3529049"/>
            <a:ext cx="1026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Arduino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308021" y="2347030"/>
            <a:ext cx="0" cy="809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39871" y="2342812"/>
            <a:ext cx="4686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900099" y="4383522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900099" y="4240626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908233" y="4547962"/>
            <a:ext cx="92" cy="47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09672" y="1655152"/>
            <a:ext cx="110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100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501186" y="1602802"/>
            <a:ext cx="2405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069754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283995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515581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206232" y="1507268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420473" y="1507268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07118" y="1602802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652059" y="1507268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813111" y="1564023"/>
            <a:ext cx="3306680" cy="20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501186" y="1564024"/>
            <a:ext cx="0" cy="1566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/>
          <p:cNvSpPr/>
          <p:nvPr/>
        </p:nvSpPr>
        <p:spPr>
          <a:xfrm rot="10800000">
            <a:off x="7922467" y="3177875"/>
            <a:ext cx="394648" cy="40701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8104168" y="1574258"/>
            <a:ext cx="11926" cy="158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922466" y="3628109"/>
            <a:ext cx="38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5" idx="0"/>
          </p:cNvCxnSpPr>
          <p:nvPr/>
        </p:nvCxnSpPr>
        <p:spPr>
          <a:xfrm flipH="1" flipV="1">
            <a:off x="8119791" y="3584891"/>
            <a:ext cx="11926" cy="1429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8333538" y="3435977"/>
            <a:ext cx="197069" cy="156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745622" y="371157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76" name="Oval 75"/>
          <p:cNvSpPr/>
          <p:nvPr/>
        </p:nvSpPr>
        <p:spPr>
          <a:xfrm rot="5400000">
            <a:off x="6550005" y="2719517"/>
            <a:ext cx="699305" cy="3954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263932" y="2421128"/>
            <a:ext cx="279596" cy="342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942600" y="4097820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942600" y="4004813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6853317" y="3048910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6853317" y="2906014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6895818" y="2763208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895818" y="2670201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6" idx="6"/>
          </p:cNvCxnSpPr>
          <p:nvPr/>
        </p:nvCxnSpPr>
        <p:spPr>
          <a:xfrm>
            <a:off x="6899657" y="3266896"/>
            <a:ext cx="8576" cy="74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endCxn id="76" idx="2"/>
          </p:cNvCxnSpPr>
          <p:nvPr/>
        </p:nvCxnSpPr>
        <p:spPr>
          <a:xfrm>
            <a:off x="6895818" y="2342812"/>
            <a:ext cx="3839" cy="224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5856828" y="4116690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10K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1026" name="Picture 2" descr="C:\Users\pbhatter\Desktop\Archive\IOT\Arduino\Workshop material\2014-05-4 Start of Journey to IOT using Arduino\Private\raw\arduino_un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5889" y="2624031"/>
            <a:ext cx="3918113" cy="2743576"/>
          </a:xfrm>
          <a:prstGeom prst="rect">
            <a:avLst/>
          </a:prstGeom>
          <a:noFill/>
          <a:ln w="539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82" y="2571749"/>
            <a:ext cx="4567152" cy="2874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H="1">
            <a:off x="7124701" y="1714500"/>
            <a:ext cx="6986" cy="10953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35613" y="1714500"/>
            <a:ext cx="6696074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8625" y="1714500"/>
            <a:ext cx="0" cy="27908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28625" y="4505325"/>
            <a:ext cx="71437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6976750" y="1960562"/>
            <a:ext cx="1" cy="9255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81026" y="1906588"/>
            <a:ext cx="6386199" cy="269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0550" y="1933575"/>
            <a:ext cx="0" cy="2419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0550" y="4352925"/>
            <a:ext cx="5524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514850" y="4857750"/>
            <a:ext cx="409570" cy="40005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62472" y="4900612"/>
            <a:ext cx="314325" cy="3143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4" name="Straight Connector 1023"/>
          <p:cNvCxnSpPr/>
          <p:nvPr/>
        </p:nvCxnSpPr>
        <p:spPr>
          <a:xfrm flipH="1" flipV="1">
            <a:off x="4568334" y="5057774"/>
            <a:ext cx="87819" cy="846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/>
          <p:cNvCxnSpPr/>
          <p:nvPr/>
        </p:nvCxnSpPr>
        <p:spPr>
          <a:xfrm flipH="1">
            <a:off x="4656152" y="5057774"/>
            <a:ext cx="57150" cy="714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/>
          <p:cNvCxnSpPr/>
          <p:nvPr/>
        </p:nvCxnSpPr>
        <p:spPr>
          <a:xfrm>
            <a:off x="4722827" y="5057774"/>
            <a:ext cx="66675" cy="736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/>
          <p:cNvCxnSpPr/>
          <p:nvPr/>
        </p:nvCxnSpPr>
        <p:spPr>
          <a:xfrm flipH="1">
            <a:off x="4792276" y="5054518"/>
            <a:ext cx="66674" cy="878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/>
          <p:cNvCxnSpPr>
            <a:endCxn id="26" idx="2"/>
          </p:cNvCxnSpPr>
          <p:nvPr/>
        </p:nvCxnSpPr>
        <p:spPr>
          <a:xfrm>
            <a:off x="4387780" y="4578699"/>
            <a:ext cx="127070" cy="479076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/>
          <p:cNvCxnSpPr>
            <a:stCxn id="26" idx="7"/>
          </p:cNvCxnSpPr>
          <p:nvPr/>
        </p:nvCxnSpPr>
        <p:spPr>
          <a:xfrm flipH="1" flipV="1">
            <a:off x="4789503" y="4578699"/>
            <a:ext cx="74937" cy="337637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/>
          <p:cNvCxnSpPr/>
          <p:nvPr/>
        </p:nvCxnSpPr>
        <p:spPr>
          <a:xfrm>
            <a:off x="4789503" y="4458119"/>
            <a:ext cx="2251042" cy="23603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Rounded Rectangle 1057"/>
          <p:cNvSpPr/>
          <p:nvPr/>
        </p:nvSpPr>
        <p:spPr>
          <a:xfrm>
            <a:off x="5650523" y="4401178"/>
            <a:ext cx="545961" cy="140677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Rounded Rectangle 1058"/>
          <p:cNvSpPr/>
          <p:nvPr/>
        </p:nvSpPr>
        <p:spPr>
          <a:xfrm>
            <a:off x="5714163" y="4401178"/>
            <a:ext cx="45719" cy="14067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5815233" y="4401178"/>
            <a:ext cx="45719" cy="140677"/>
          </a:xfrm>
          <a:prstGeom prst="roundRect">
            <a:avLst/>
          </a:prstGeom>
          <a:solidFill>
            <a:schemeClr val="tx1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900643" y="4398299"/>
            <a:ext cx="45719" cy="140677"/>
          </a:xfrm>
          <a:prstGeom prst="roundRect">
            <a:avLst/>
          </a:prstGeom>
          <a:solidFill>
            <a:srgbClr val="FF3300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5694925" y="3522008"/>
            <a:ext cx="2035565" cy="29181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6473525" y="3451609"/>
            <a:ext cx="493700" cy="173925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6531074" y="3451609"/>
            <a:ext cx="41343" cy="1739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6622469" y="3451609"/>
            <a:ext cx="41343" cy="173925"/>
          </a:xfrm>
          <a:prstGeom prst="roundRect">
            <a:avLst/>
          </a:prstGeom>
          <a:solidFill>
            <a:schemeClr val="tx1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699703" y="3448050"/>
            <a:ext cx="41343" cy="1739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Oval 1060"/>
          <p:cNvSpPr/>
          <p:nvPr/>
        </p:nvSpPr>
        <p:spPr>
          <a:xfrm>
            <a:off x="7802880" y="3710940"/>
            <a:ext cx="236220" cy="2552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3" name="Straight Connector 1062"/>
          <p:cNvCxnSpPr>
            <a:endCxn id="1061" idx="2"/>
          </p:cNvCxnSpPr>
          <p:nvPr/>
        </p:nvCxnSpPr>
        <p:spPr>
          <a:xfrm>
            <a:off x="7659837" y="3819526"/>
            <a:ext cx="143043" cy="19049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/>
          <p:cNvCxnSpPr/>
          <p:nvPr/>
        </p:nvCxnSpPr>
        <p:spPr>
          <a:xfrm>
            <a:off x="8039100" y="3819526"/>
            <a:ext cx="95250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/>
          <p:cNvCxnSpPr/>
          <p:nvPr/>
        </p:nvCxnSpPr>
        <p:spPr>
          <a:xfrm>
            <a:off x="8086725" y="2766060"/>
            <a:ext cx="47625" cy="5181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/>
          <p:cNvCxnSpPr/>
          <p:nvPr/>
        </p:nvCxnSpPr>
        <p:spPr>
          <a:xfrm flipH="1">
            <a:off x="4387781" y="2886076"/>
            <a:ext cx="63534" cy="13037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/>
          <p:cNvCxnSpPr/>
          <p:nvPr/>
        </p:nvCxnSpPr>
        <p:spPr>
          <a:xfrm flipH="1">
            <a:off x="3914775" y="4299045"/>
            <a:ext cx="910838" cy="24281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/>
          <p:cNvCxnSpPr/>
          <p:nvPr/>
        </p:nvCxnSpPr>
        <p:spPr>
          <a:xfrm>
            <a:off x="3914775" y="4538976"/>
            <a:ext cx="0" cy="151380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/>
          <p:cNvCxnSpPr/>
          <p:nvPr/>
        </p:nvCxnSpPr>
        <p:spPr>
          <a:xfrm flipH="1">
            <a:off x="723331" y="6052782"/>
            <a:ext cx="3191444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23331" y="4981433"/>
            <a:ext cx="0" cy="1071349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23331" y="4981433"/>
            <a:ext cx="4196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410199" y="3391404"/>
            <a:ext cx="303963" cy="0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410200" y="2423319"/>
            <a:ext cx="1" cy="998565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3914775" y="2423318"/>
            <a:ext cx="1495426" cy="1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/>
          <p:cNvCxnSpPr/>
          <p:nvPr/>
        </p:nvCxnSpPr>
        <p:spPr>
          <a:xfrm>
            <a:off x="3914775" y="2423319"/>
            <a:ext cx="0" cy="1997131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/>
          <p:cNvCxnSpPr/>
          <p:nvPr/>
        </p:nvCxnSpPr>
        <p:spPr>
          <a:xfrm flipH="1" flipV="1">
            <a:off x="3638551" y="4398299"/>
            <a:ext cx="276224" cy="2879"/>
          </a:xfrm>
          <a:prstGeom prst="line">
            <a:avLst/>
          </a:prstGeom>
          <a:ln w="5715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/>
          <p:cNvCxnSpPr/>
          <p:nvPr/>
        </p:nvCxnSpPr>
        <p:spPr>
          <a:xfrm>
            <a:off x="5105400" y="2766060"/>
            <a:ext cx="0" cy="1242773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/>
          <p:cNvCxnSpPr/>
          <p:nvPr/>
        </p:nvCxnSpPr>
        <p:spPr>
          <a:xfrm>
            <a:off x="4924420" y="2741295"/>
            <a:ext cx="18098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/>
          <p:cNvCxnSpPr/>
          <p:nvPr/>
        </p:nvCxnSpPr>
        <p:spPr>
          <a:xfrm>
            <a:off x="5098847" y="4047529"/>
            <a:ext cx="1935145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/>
          <p:cNvCxnSpPr/>
          <p:nvPr/>
        </p:nvCxnSpPr>
        <p:spPr>
          <a:xfrm flipV="1">
            <a:off x="7040545" y="4047529"/>
            <a:ext cx="0" cy="14233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6" name="TextBox 1125"/>
          <p:cNvSpPr txBox="1"/>
          <p:nvPr/>
        </p:nvSpPr>
        <p:spPr>
          <a:xfrm>
            <a:off x="7659837" y="3991981"/>
            <a:ext cx="68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LED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925742" y="5068740"/>
            <a:ext cx="68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LDR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518921" y="4633571"/>
            <a:ext cx="122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10K </a:t>
            </a:r>
            <a:r>
              <a:rPr lang="el-GR" b="1" dirty="0">
                <a:solidFill>
                  <a:schemeClr val="bg1"/>
                </a:solidFill>
                <a:latin typeface="Comic Sans MS" panose="030F0702030302020204" pitchFamily="66" charset="0"/>
              </a:rPr>
              <a:t>Ω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440640" y="3653447"/>
            <a:ext cx="136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100 </a:t>
            </a:r>
            <a:r>
              <a:rPr lang="el-GR" b="1" dirty="0">
                <a:solidFill>
                  <a:schemeClr val="bg1"/>
                </a:solidFill>
                <a:latin typeface="Comic Sans MS" panose="030F0702030302020204" pitchFamily="66" charset="0"/>
              </a:rPr>
              <a:t>Ω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 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0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bhatter\Pictures\OLYMPUS Viewer 3\2014_04_30\P43005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8540" y="5265560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Let’s build!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50366" y="5491011"/>
            <a:ext cx="159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Long leg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535777" y="3174555"/>
            <a:ext cx="4506" cy="231645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11599" y="292387"/>
            <a:ext cx="209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orange wire to Port </a:t>
            </a:r>
            <a:r>
              <a:rPr lang="en-US" sz="1600" b="1" dirty="0">
                <a:solidFill>
                  <a:schemeClr val="bg1"/>
                </a:solidFill>
                <a:latin typeface="Comic Sans MS" panose="030F0702030302020204" pitchFamily="66" charset="0"/>
              </a:rPr>
              <a:t>9</a:t>
            </a:r>
            <a:r>
              <a:rPr lang="en-US" sz="1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of Arduino</a:t>
            </a:r>
            <a:endParaRPr lang="en-US" sz="16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856526" y="1123385"/>
            <a:ext cx="3477724" cy="152456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0" y="1451988"/>
            <a:ext cx="2717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Green wire to Port A0 of Arduino</a:t>
            </a:r>
            <a:endParaRPr lang="en-US" sz="16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81025" y="1123385"/>
            <a:ext cx="777799" cy="43871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3434" y="184665"/>
            <a:ext cx="6933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–</a:t>
            </a:r>
            <a:r>
              <a:rPr lang="en-US" sz="16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ve</a:t>
            </a:r>
            <a:r>
              <a:rPr lang="en-US" sz="1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(Black Wire) to GND of Arduino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+</a:t>
            </a:r>
            <a:r>
              <a:rPr lang="en-US" sz="16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ve</a:t>
            </a:r>
            <a:r>
              <a:rPr lang="en-US" sz="1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(Red Wire) to 5V of Arduino </a:t>
            </a:r>
            <a:endParaRPr lang="en-US" sz="16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90265" y="3387729"/>
            <a:ext cx="864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To -</a:t>
            </a:r>
            <a:r>
              <a:rPr lang="en-US" sz="16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ve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13362" y="3005278"/>
            <a:ext cx="864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To +</a:t>
            </a:r>
            <a:r>
              <a:rPr lang="en-US" sz="16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ve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>
            <a:stCxn id="26" idx="0"/>
          </p:cNvCxnSpPr>
          <p:nvPr/>
        </p:nvCxnSpPr>
        <p:spPr>
          <a:xfrm flipH="1" flipV="1">
            <a:off x="8315326" y="2457451"/>
            <a:ext cx="107109" cy="93027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5775" y="2647950"/>
            <a:ext cx="365202" cy="34074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320384" y="697050"/>
            <a:ext cx="1461291" cy="75493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17725" y="309352"/>
            <a:ext cx="1206825" cy="39853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23055" y="2882167"/>
            <a:ext cx="209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brown wire to -</a:t>
            </a:r>
            <a:r>
              <a:rPr lang="en-US" sz="16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ve</a:t>
            </a:r>
            <a:endParaRPr lang="en-US" sz="16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595388" y="2457451"/>
            <a:ext cx="957812" cy="73101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00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CIM\100OLYMP\P30804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69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153" y="5695194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Let’s build!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39286" y="3312359"/>
            <a:ext cx="2551448" cy="139225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5153" y="3513965"/>
            <a:ext cx="3004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USB cable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To computer</a:t>
            </a:r>
            <a:endParaRPr 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5" name="Straight Arrow Connector 14"/>
          <p:cNvCxnSpPr>
            <a:stCxn id="10" idx="0"/>
          </p:cNvCxnSpPr>
          <p:nvPr/>
        </p:nvCxnSpPr>
        <p:spPr>
          <a:xfrm flipH="1" flipV="1">
            <a:off x="1299884" y="3110753"/>
            <a:ext cx="417444" cy="40321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56738" y="247324"/>
            <a:ext cx="2215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Connect 5V to +</a:t>
            </a:r>
            <a:r>
              <a:rPr lang="en-US" sz="2400" b="1" dirty="0" err="1" smtClean="0">
                <a:solidFill>
                  <a:srgbClr val="FF0000"/>
                </a:solidFill>
                <a:latin typeface="Comic Sans MS" panose="030F0702030302020204" pitchFamily="66" charset="0"/>
              </a:rPr>
              <a:t>ve</a:t>
            </a:r>
            <a:r>
              <a:rPr 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 of Board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437515" y="647114"/>
            <a:ext cx="1144010" cy="80053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43711" y="5730338"/>
            <a:ext cx="2717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Connect LDR to Port A0</a:t>
            </a:r>
            <a:endParaRPr lang="en-US" sz="2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5880295" y="5416062"/>
            <a:ext cx="1476361" cy="31427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72000" y="847488"/>
            <a:ext cx="984738" cy="385712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62712" y="2994682"/>
            <a:ext cx="14686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Connect 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GND to 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-</a:t>
            </a:r>
            <a:r>
              <a:rPr lang="en-US" sz="2400" b="1" dirty="0" err="1" smtClean="0">
                <a:solidFill>
                  <a:srgbClr val="FF0000"/>
                </a:solidFill>
                <a:latin typeface="Comic Sans MS" panose="030F0702030302020204" pitchFamily="66" charset="0"/>
              </a:rPr>
              <a:t>ve</a:t>
            </a:r>
            <a:r>
              <a:rPr 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of </a:t>
            </a:r>
            <a:endParaRPr lang="en-US" sz="2400" b="1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Board</a:t>
            </a:r>
            <a:endParaRPr lang="en-US" sz="2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2864" y="46949"/>
            <a:ext cx="2717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Connect Port 9 to LED’s resistor</a:t>
            </a:r>
            <a:endParaRPr lang="en-US" sz="2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– Part 1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0677" y="1600200"/>
            <a:ext cx="8792307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 smtClean="0"/>
              <a:t>const</a:t>
            </a:r>
            <a:r>
              <a:rPr lang="en-US" sz="1800" dirty="0" smtClean="0"/>
              <a:t> </a:t>
            </a:r>
            <a:r>
              <a:rPr lang="en-US" sz="1800" dirty="0" err="1"/>
              <a:t>int</a:t>
            </a:r>
            <a:r>
              <a:rPr lang="en-US" sz="1800" dirty="0"/>
              <a:t> LED_PORT = 9 ;</a:t>
            </a:r>
          </a:p>
          <a:p>
            <a:pPr marL="0" indent="0">
              <a:buNone/>
            </a:pPr>
            <a:r>
              <a:rPr lang="en-US" sz="1800" dirty="0" err="1"/>
              <a:t>const</a:t>
            </a:r>
            <a:r>
              <a:rPr lang="en-US" sz="1800" dirty="0"/>
              <a:t> </a:t>
            </a:r>
            <a:r>
              <a:rPr lang="en-US" sz="1800" dirty="0" err="1"/>
              <a:t>int</a:t>
            </a:r>
            <a:r>
              <a:rPr lang="en-US" sz="1800" dirty="0"/>
              <a:t> LIGHT_SENSOR_PORT = 0 ;</a:t>
            </a:r>
          </a:p>
          <a:p>
            <a:pPr marL="0" indent="0">
              <a:buNone/>
            </a:pPr>
            <a:r>
              <a:rPr lang="en-US" sz="1800" dirty="0" err="1"/>
              <a:t>const</a:t>
            </a:r>
            <a:r>
              <a:rPr lang="en-US" sz="1800" dirty="0"/>
              <a:t> </a:t>
            </a:r>
            <a:r>
              <a:rPr lang="en-US" sz="1800" dirty="0" err="1"/>
              <a:t>int</a:t>
            </a:r>
            <a:r>
              <a:rPr lang="en-US" sz="1800" dirty="0"/>
              <a:t> INTERVAL = 1000 ;  // we will check brightness 1000 millisecond or 1 second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sensedValue</a:t>
            </a:r>
            <a:r>
              <a:rPr lang="en-US" sz="1800" dirty="0"/>
              <a:t> ;    // value sensed on the Analog input port</a:t>
            </a:r>
          </a:p>
          <a:p>
            <a:pPr marL="0" indent="0">
              <a:buNone/>
            </a:pPr>
            <a:r>
              <a:rPr lang="en-US" sz="1800" dirty="0"/>
              <a:t>float voltage ;      // a number between 0 and 5 Volts</a:t>
            </a:r>
          </a:p>
          <a:p>
            <a:pPr marL="0" indent="0">
              <a:buNone/>
            </a:pPr>
            <a:r>
              <a:rPr lang="en-US" sz="1800" dirty="0"/>
              <a:t>float light ;       // a number between 0 and 1, 0 means very dark, 1 means bright</a:t>
            </a:r>
          </a:p>
          <a:p>
            <a:pPr marL="0" indent="0">
              <a:buNone/>
            </a:pPr>
            <a:r>
              <a:rPr lang="en-US" sz="1800" dirty="0"/>
              <a:t>float darkness ;    // a number between 0 and 1,  1 means it is very dark)</a:t>
            </a:r>
          </a:p>
          <a:p>
            <a:pPr marL="0" indent="0">
              <a:buNone/>
            </a:pPr>
            <a:r>
              <a:rPr lang="en-US" sz="1800" dirty="0"/>
              <a:t>float </a:t>
            </a:r>
            <a:r>
              <a:rPr lang="en-US" sz="1800" dirty="0" err="1"/>
              <a:t>needLight</a:t>
            </a:r>
            <a:r>
              <a:rPr lang="en-US" sz="1800" dirty="0"/>
              <a:t> ;   </a:t>
            </a:r>
          </a:p>
          <a:p>
            <a:pPr marL="0" indent="0">
              <a:buNone/>
            </a:pP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setLEDTo</a:t>
            </a:r>
            <a:r>
              <a:rPr lang="en-US" sz="1800" dirty="0"/>
              <a:t> ;      // value to output on the analog port for LED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oxx4Kids-pptx-template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Devoxx4Kids-pptx-template (1)</Template>
  <TotalTime>7610</TotalTime>
  <Words>1469</Words>
  <Application>Microsoft Office PowerPoint</Application>
  <PresentationFormat>On-screen Show (4:3)</PresentationFormat>
  <Paragraphs>313</Paragraphs>
  <Slides>41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Devoxx4Kids-pptx-template (1)</vt:lpstr>
      <vt:lpstr>Activity #5 Automatic Eco Light</vt:lpstr>
      <vt:lpstr>Keep the circuit you build for next activity!</vt:lpstr>
      <vt:lpstr>What do you need?</vt:lpstr>
      <vt:lpstr>I am Light Dependent Resistor ….</vt:lpstr>
      <vt:lpstr>Circuit Diagram</vt:lpstr>
      <vt:lpstr>PowerPoint Presentation</vt:lpstr>
      <vt:lpstr>PowerPoint Presentation</vt:lpstr>
      <vt:lpstr>PowerPoint Presentation</vt:lpstr>
      <vt:lpstr>Sketch – Part 1</vt:lpstr>
      <vt:lpstr>Sketch – Part 2</vt:lpstr>
      <vt:lpstr>PowerPoint Presentation</vt:lpstr>
      <vt:lpstr>Keep the circuit you build for next activity!</vt:lpstr>
      <vt:lpstr>Analog Input Port</vt:lpstr>
      <vt:lpstr>Analog Output Port</vt:lpstr>
      <vt:lpstr>How does it work?</vt:lpstr>
      <vt:lpstr>How does it work?</vt:lpstr>
      <vt:lpstr>Activity #6 Remote controlled light</vt:lpstr>
      <vt:lpstr>What are we going to build?</vt:lpstr>
      <vt:lpstr>Circuit Diagram</vt:lpstr>
      <vt:lpstr>Did you download and install the Scratch4Arduino?If not …</vt:lpstr>
      <vt:lpstr>Installing S4A on Mac</vt:lpstr>
      <vt:lpstr>Load the S4A Firmware sketch to the Arduino</vt:lpstr>
      <vt:lpstr>Load the S4A Firmware sketch to the Arduino</vt:lpstr>
      <vt:lpstr>Connect to wireless network “devoxx4kids”</vt:lpstr>
      <vt:lpstr>Run Scratch 4 Arduino</vt:lpstr>
      <vt:lpstr>Open the project LightController</vt:lpstr>
      <vt:lpstr>PowerPoint Presentation</vt:lpstr>
      <vt:lpstr>“LightController” project</vt:lpstr>
      <vt:lpstr>Have you used Scratch?</vt:lpstr>
      <vt:lpstr>What is Scratch?</vt:lpstr>
      <vt:lpstr>What is Scratch for Arduino?</vt:lpstr>
      <vt:lpstr>PowerPoint Presentation</vt:lpstr>
      <vt:lpstr>Enable remote sensor connection</vt:lpstr>
      <vt:lpstr>PowerPoint Presentation</vt:lpstr>
      <vt:lpstr>Note the IP address of your computer</vt:lpstr>
      <vt:lpstr>Command to check light around sensor</vt:lpstr>
      <vt:lpstr>Commands to turn on or off the LED </vt:lpstr>
      <vt:lpstr>How does it work?</vt:lpstr>
      <vt:lpstr>Let’s meet the Arduino again ….</vt:lpstr>
      <vt:lpstr>Books</vt:lpstr>
      <vt:lpstr>Useful websites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Pradeep</dc:creator>
  <cp:lastModifiedBy>Pradeep</cp:lastModifiedBy>
  <cp:revision>241</cp:revision>
  <cp:lastPrinted>2014-02-20T07:11:17Z</cp:lastPrinted>
  <dcterms:created xsi:type="dcterms:W3CDTF">2014-02-19T04:10:55Z</dcterms:created>
  <dcterms:modified xsi:type="dcterms:W3CDTF">2014-06-22T04:17:18Z</dcterms:modified>
</cp:coreProperties>
</file>